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4150F-976A-4CA0-9FF6-65C859BB60E7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C359B-134E-440A-8C60-EEF3F944C2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229600" cy="5835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019800"/>
            <a:ext cx="822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Eliminate unlikely answer choices.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5029200"/>
          </a:xfrm>
        </p:spPr>
        <p:txBody>
          <a:bodyPr>
            <a:normAutofit fontScale="70000" lnSpcReduction="20000"/>
          </a:bodyPr>
          <a:lstStyle/>
          <a:p>
            <a:pPr lvl="0" algn="l"/>
            <a:r>
              <a:rPr lang="en-US" sz="63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63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</a:t>
            </a:r>
            <a:r>
              <a:rPr lang="en-US" sz="63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r>
              <a:rPr lang="en-US" sz="4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Eliminating unlikely answer choices makes it easier to locate the correct answer.</a:t>
            </a:r>
          </a:p>
          <a:p>
            <a:pPr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Eliminating unlikely answer choices allows me to have less choices in case I am unsure of the correct answer.</a:t>
            </a:r>
          </a:p>
          <a:p>
            <a:pPr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have to consider each answer choice before deciding if it should be eliminated. </a:t>
            </a:r>
          </a:p>
          <a:p>
            <a:pPr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algn="l"/>
            <a:r>
              <a:rPr lang="en-US" sz="6000" dirty="0">
                <a:solidFill>
                  <a:schemeClr val="tx1"/>
                </a:solidFill>
              </a:rPr>
              <a:t> </a:t>
            </a: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Let the questions be answered.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5029200"/>
          </a:xfrm>
        </p:spPr>
        <p:txBody>
          <a:bodyPr>
            <a:normAutofit/>
          </a:bodyPr>
          <a:lstStyle/>
          <a:p>
            <a:pPr lvl="0" algn="l"/>
            <a:r>
              <a:rPr lang="en-US" sz="44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44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</a:t>
            </a:r>
            <a:r>
              <a:rPr lang="en-US" sz="44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r>
              <a:rPr lang="en-US" sz="4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 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algn="l"/>
            <a:r>
              <a:rPr lang="en-US" sz="36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Using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all of the previous steps, answering the questions should be a piece of cake!</a:t>
            </a:r>
            <a:endParaRPr lang="en-US" sz="3600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l"/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MUST</a:t>
            </a:r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circle my answer in my test book before bubbling my answer sheet!</a:t>
            </a:r>
          </a:p>
          <a:p>
            <a:pPr algn="l"/>
            <a:endParaRPr lang="en-US" sz="6000" dirty="0">
              <a:solidFill>
                <a:schemeClr val="tx1"/>
              </a:solidFill>
            </a:endParaRP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Double check your work!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0"/>
            <a:ext cx="8458200" cy="5029200"/>
          </a:xfrm>
        </p:spPr>
        <p:txBody>
          <a:bodyPr>
            <a:normAutofit fontScale="92500"/>
          </a:bodyPr>
          <a:lstStyle/>
          <a:p>
            <a:pPr lvl="0" algn="l"/>
            <a:r>
              <a:rPr lang="en-US" sz="44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44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</a:t>
            </a:r>
            <a:r>
              <a:rPr lang="en-US" sz="44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r>
              <a:rPr lang="en-US" sz="4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 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6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can re-read parts of the selection or the questions to clear up any confusion during my first reading.</a:t>
            </a:r>
          </a:p>
          <a:p>
            <a:pPr algn="l"/>
            <a:r>
              <a:rPr lang="en-US" sz="3600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sz="36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can double check that I’ve answered each question (and if I have a bubble sheet I can check that the correct answers are marked).</a:t>
            </a:r>
          </a:p>
          <a:p>
            <a:pPr algn="l"/>
            <a:endParaRPr lang="en-US" sz="6000" dirty="0">
              <a:solidFill>
                <a:schemeClr val="tx1"/>
              </a:solidFill>
            </a:endParaRP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28194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UNRRAVELD</a:t>
            </a:r>
            <a:br>
              <a:rPr lang="en-US" sz="9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971800"/>
            <a:ext cx="8382000" cy="3124200"/>
          </a:xfrm>
        </p:spPr>
        <p:txBody>
          <a:bodyPr>
            <a:normAutofit fontScale="77500" lnSpcReduction="20000"/>
          </a:bodyPr>
          <a:lstStyle/>
          <a:p>
            <a:r>
              <a:rPr lang="en-US" sz="70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 </a:t>
            </a:r>
            <a:r>
              <a:rPr lang="en-US" sz="70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reading technique to</a:t>
            </a:r>
          </a:p>
          <a:p>
            <a:r>
              <a:rPr lang="en-US" sz="70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make you more aware of the</a:t>
            </a:r>
          </a:p>
          <a:p>
            <a:r>
              <a:rPr lang="en-US" sz="70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text you are reading.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2362200"/>
          </a:xfrm>
        </p:spPr>
        <p:txBody>
          <a:bodyPr>
            <a:normAutofit/>
          </a:bodyPr>
          <a:lstStyle/>
          <a:p>
            <a:r>
              <a:rPr lang="en-US" sz="53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steps of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UNRRAVELD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686800" cy="5334000"/>
          </a:xfrm>
        </p:spPr>
        <p:txBody>
          <a:bodyPr>
            <a:normAutofit fontScale="55000" lnSpcReduction="20000"/>
          </a:bodyPr>
          <a:lstStyle/>
          <a:p>
            <a:pPr lvl="0" algn="l"/>
            <a:r>
              <a:rPr lang="en-US" sz="59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</a:t>
            </a:r>
            <a:r>
              <a:rPr lang="en-US" sz="59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nderline 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title.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ow survey the text and make predictions.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 through &amp; number the paragraphs.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ead the questions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 the important words circled or underlined?	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enture through and read the passage.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liminate unlikely answer choices.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</a:t>
            </a:r>
            <a:r>
              <a:rPr lang="en-US" sz="59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et the questions be answered.</a:t>
            </a:r>
          </a:p>
          <a:p>
            <a:pPr lvl="0" algn="l"/>
            <a:r>
              <a:rPr lang="en-US" sz="59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</a:t>
            </a:r>
            <a:r>
              <a:rPr lang="en-US" sz="59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ouble check your work. </a:t>
            </a:r>
            <a:endParaRPr lang="en-US" sz="5900" dirty="0">
              <a:solidFill>
                <a:schemeClr val="tx1"/>
              </a:solidFill>
            </a:endParaRP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Underline the title.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458200" cy="5334000"/>
          </a:xfrm>
        </p:spPr>
        <p:txBody>
          <a:bodyPr>
            <a:normAutofit lnSpcReduction="10000"/>
          </a:bodyPr>
          <a:lstStyle/>
          <a:p>
            <a:pPr lvl="0" algn="l"/>
            <a:r>
              <a:rPr lang="en-US" sz="44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44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pPr algn="l"/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helps me predict what the selection might be about.</a:t>
            </a:r>
          </a:p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helps me prepare for what I am about to read.</a:t>
            </a:r>
          </a:p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allows me to begin making connections.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Now survey the text and make predictions.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8458200" cy="4953000"/>
          </a:xfrm>
        </p:spPr>
        <p:txBody>
          <a:bodyPr>
            <a:normAutofit fontScale="70000" lnSpcReduction="20000"/>
          </a:bodyPr>
          <a:lstStyle/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r>
              <a:rPr lang="en-US" sz="52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52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Surveying the text helps me understand the structure (Narrative/Expository)</a:t>
            </a:r>
          </a:p>
          <a:p>
            <a:pPr algn="l"/>
            <a:r>
              <a:rPr lang="en-US" sz="3800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Making predictions helps me to connect the selection with what I already know.</a:t>
            </a:r>
          </a:p>
          <a:p>
            <a:pPr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8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Making predictions helps me set a purpose for reading and keeps me focused as I test my predictions.</a:t>
            </a: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Run through and number the paragraphs.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8458200" cy="45720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US" sz="48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48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pPr algn="l"/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When I locate answers, I can write the paragraph next to the question quickly.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numbers remind me to stop and summarize or monitor comprehension after each paragraph.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helps me organize the text on the paper and in my head.</a:t>
            </a: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Read the questions.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45720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US" sz="48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48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Pre-reading the questions helps me focus on the important information.</a:t>
            </a:r>
          </a:p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Pre-reading the questions saves me time so I don’t have to hunt for answers.</a:t>
            </a:r>
          </a:p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can use the numbered paragraphs to help locate answers quickly.</a:t>
            </a: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Are the important words circled or underlined?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5029200"/>
          </a:xfrm>
        </p:spPr>
        <p:txBody>
          <a:bodyPr>
            <a:normAutofit fontScale="40000" lnSpcReduction="20000"/>
          </a:bodyPr>
          <a:lstStyle/>
          <a:p>
            <a:pPr lvl="0" algn="l"/>
            <a:r>
              <a:rPr lang="en-US" sz="110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110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r>
              <a:rPr lang="en-US" sz="4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60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Circling important words helps me locate the important information quickly.</a:t>
            </a:r>
          </a:p>
          <a:p>
            <a:pPr algn="l"/>
            <a:r>
              <a:rPr lang="en-US" sz="6000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sz="60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Circling important words helps me focus on the information the question is asking me to find.</a:t>
            </a:r>
          </a:p>
          <a:p>
            <a:pPr algn="l"/>
            <a:r>
              <a:rPr lang="en-US" sz="6000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US" sz="60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Circling important words helps me focus on the type of question: Right There, Author and Me, or On My Own</a:t>
            </a:r>
          </a:p>
          <a:p>
            <a:pPr algn="l"/>
            <a:r>
              <a:rPr lang="en-US" sz="60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60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Circling important words also helps me stay focused on my purpose for reading the selection.</a:t>
            </a:r>
          </a:p>
          <a:p>
            <a:pPr algn="l"/>
            <a:r>
              <a:rPr lang="en-US" sz="6000" dirty="0">
                <a:solidFill>
                  <a:schemeClr val="tx1"/>
                </a:solidFill>
              </a:rPr>
              <a:t> </a:t>
            </a: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Venture through and read the selection.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458200" cy="5029200"/>
          </a:xfrm>
        </p:spPr>
        <p:txBody>
          <a:bodyPr>
            <a:normAutofit fontScale="70000" lnSpcReduction="20000"/>
          </a:bodyPr>
          <a:lstStyle/>
          <a:p>
            <a:pPr lvl="0" algn="l"/>
            <a:r>
              <a:rPr lang="en-US" sz="6300" b="1" dirty="0" smtClean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How </a:t>
            </a:r>
            <a:r>
              <a:rPr lang="en-US" sz="6300" b="1" dirty="0">
                <a:solidFill>
                  <a:srgbClr val="0070C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does this help me?</a:t>
            </a:r>
          </a:p>
          <a:p>
            <a:r>
              <a:rPr lang="en-US" sz="4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4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is the fun part of reading.  I can now enjoy the selection.</a:t>
            </a:r>
          </a:p>
          <a:p>
            <a:pPr algn="l"/>
            <a:r>
              <a:rPr lang="en-US" sz="34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lvl="0" algn="l"/>
            <a:r>
              <a:rPr lang="en-US" sz="34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can track my thinking in the margins to keep me focused on the text. </a:t>
            </a:r>
          </a:p>
          <a:p>
            <a:pPr lvl="0" algn="l"/>
            <a:endParaRPr lang="en-US" sz="3400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r>
              <a:rPr lang="en-US" sz="34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 can stop at each paragraph number to summarize or monitor  </a:t>
            </a:r>
          </a:p>
          <a:p>
            <a:pPr algn="l"/>
            <a:r>
              <a:rPr lang="en-US" sz="3400" b="1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my comprehension.  I can use fix-up strategies if I don’t understand.</a:t>
            </a:r>
          </a:p>
          <a:p>
            <a:pPr algn="l"/>
            <a:r>
              <a:rPr lang="en-US" sz="6000" dirty="0">
                <a:solidFill>
                  <a:schemeClr val="tx1"/>
                </a:solidFill>
              </a:rPr>
              <a:t> </a:t>
            </a:r>
          </a:p>
          <a:p>
            <a:pPr lvl="0"/>
            <a:endParaRPr lang="en-US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b="1" dirty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158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UNRRAVELD </vt:lpstr>
      <vt:lpstr>The steps of UNRRAVELD </vt:lpstr>
      <vt:lpstr>Underline the title. </vt:lpstr>
      <vt:lpstr>Now survey the text and make predictions.</vt:lpstr>
      <vt:lpstr>Run through and number the paragraphs.</vt:lpstr>
      <vt:lpstr>Read the questions.</vt:lpstr>
      <vt:lpstr>Are the important words circled or underlined?</vt:lpstr>
      <vt:lpstr>Venture through and read the selection.</vt:lpstr>
      <vt:lpstr>Eliminate unlikely answer choices.</vt:lpstr>
      <vt:lpstr>Let the questions be answered.</vt:lpstr>
      <vt:lpstr>Double check your work!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UNRRAVELD </dc:title>
  <dc:creator>meredith.spry</dc:creator>
  <cp:lastModifiedBy>meredith.spry</cp:lastModifiedBy>
  <cp:revision>4</cp:revision>
  <dcterms:created xsi:type="dcterms:W3CDTF">2011-01-05T13:08:46Z</dcterms:created>
  <dcterms:modified xsi:type="dcterms:W3CDTF">2011-01-05T14:16:50Z</dcterms:modified>
</cp:coreProperties>
</file>